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4" r:id="rId3"/>
    <p:sldId id="278" r:id="rId4"/>
    <p:sldId id="289" r:id="rId5"/>
    <p:sldId id="279" r:id="rId6"/>
    <p:sldId id="280" r:id="rId7"/>
    <p:sldId id="287" r:id="rId8"/>
    <p:sldId id="291" r:id="rId9"/>
    <p:sldId id="292" r:id="rId10"/>
    <p:sldId id="294" r:id="rId11"/>
    <p:sldId id="290" r:id="rId12"/>
    <p:sldId id="293" r:id="rId13"/>
    <p:sldId id="285" r:id="rId14"/>
    <p:sldId id="288" r:id="rId15"/>
    <p:sldId id="295" r:id="rId16"/>
    <p:sldId id="276" r:id="rId17"/>
    <p:sldId id="277" r:id="rId18"/>
    <p:sldId id="296" r:id="rId19"/>
    <p:sldId id="282" r:id="rId20"/>
    <p:sldId id="283" r:id="rId21"/>
    <p:sldId id="257" r:id="rId22"/>
    <p:sldId id="258" r:id="rId23"/>
    <p:sldId id="259" r:id="rId24"/>
    <p:sldId id="260" r:id="rId25"/>
    <p:sldId id="264" r:id="rId26"/>
    <p:sldId id="263" r:id="rId27"/>
    <p:sldId id="297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1890" y="522553"/>
            <a:ext cx="8757221" cy="1582502"/>
          </a:xfrm>
        </p:spPr>
        <p:txBody>
          <a:bodyPr>
            <a:noAutofit/>
          </a:bodyPr>
          <a:lstStyle/>
          <a:p>
            <a:pPr algn="ctr"/>
            <a:r>
              <a:rPr lang="km-K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>សាកលវិទ្យាល័យ​ ភូមិន្ទ</a:t>
            </a:r>
            <a:r>
              <a:rPr lang="km-KH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>ភ្នំពេញ</a:t>
            </a:r>
            <a:br>
              <a:rPr lang="km-KH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</a:br>
            <a:r>
              <a:rPr lang="km-KH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>មហាវិទ្យាល័យវិទ្យាសាស្រ្ត</a:t>
            </a:r>
            <a:r>
              <a:rPr lang="km-K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/>
            </a:r>
            <a:br>
              <a:rPr lang="km-K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</a:br>
            <a:r>
              <a:rPr lang="km-KH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>ដេប៉ាតតឺម៉ង់កុំព្យូទ័រ 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/>
            </a:r>
            <a:b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</a:b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> </a:t>
            </a:r>
            <a:endParaRPr lang="en-US" sz="4400" b="1" dirty="0">
              <a:solidFill>
                <a:schemeClr val="tx2">
                  <a:lumMod val="90000"/>
                  <a:lumOff val="10000"/>
                </a:schemeClr>
              </a:solidFill>
              <a:latin typeface="Moul" panose="02000500000000000000" pitchFamily="2" charset="0"/>
              <a:cs typeface="Moul" panose="020005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0714" y="1598990"/>
            <a:ext cx="1124810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Second Semester : Ai robotics and </a:t>
            </a:r>
          </a:p>
          <a:p>
            <a:pPr algn="ctr"/>
            <a:r>
              <a:rPr lang="en-US" sz="3600" b="1" dirty="0" smtClean="0">
                <a:ln w="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smart Devices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46" y="-81199"/>
            <a:ext cx="1008070" cy="9897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62939" y="6396335"/>
            <a:ext cx="53684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Instructor: Ouk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Polyvann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605" y="2884040"/>
            <a:ext cx="6307237" cy="3266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9262" y="2956595"/>
            <a:ext cx="153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Chapter I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33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090" y="1596980"/>
            <a:ext cx="8600860" cy="2570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of AI Robots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090" y="4266999"/>
            <a:ext cx="8600860" cy="25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9" y="1700011"/>
            <a:ext cx="9215245" cy="4404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Evolution of AI Robot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03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2738" y="1517610"/>
            <a:ext cx="10380372" cy="3530908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2800" dirty="0" smtClean="0"/>
              <a:t>	</a:t>
            </a:r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Artificial :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ឧបករណ៍សប្បនិម្មិត</a:t>
            </a:r>
            <a:endParaRPr lang="en-US" sz="6400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r>
              <a:rPr lang="en-US" sz="6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Intelligence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: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សមត្ថ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ភាពក្នុងការរៀនសូត្រនិងដោះ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ស្រាយបញ្ហា </a:t>
            </a:r>
            <a:endParaRPr lang="en-US" sz="6400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r>
              <a:rPr lang="en-US" sz="6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គឺ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ជាការធ្វើ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ត្រាប់តាម 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រឺក្លូនននភាព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នៃភាពវៃឆ្លាតរបស់មនុស្ស ដែលអនុញ្ញាត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ឲ្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យម៉ាស៊ីន 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រឺឧបក្រណ៍ជា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ពិសេសប្រព័ន្ធកុំព្យូទ័រអាចអនុត្តបានប្រកដោយភាព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ឆ្លលតនៃបុំ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ផុត 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និង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អាចមានសមត្ថភាព </a:t>
            </a:r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:</a:t>
            </a:r>
            <a:endParaRPr lang="km-KH" sz="6400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•</a:t>
            </a:r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ក្នុង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ការដោះស្រាយ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បញ្ហាៗ</a:t>
            </a:r>
          </a:p>
          <a:p>
            <a:pPr algn="l"/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•</a:t>
            </a:r>
            <a:r>
              <a:rPr lang="en-US" sz="6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ក្នុងការធ្វើសមហេតុផល</a:t>
            </a:r>
          </a:p>
          <a:p>
            <a:pPr algn="l"/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          </a:t>
            </a:r>
            <a:r>
              <a:rPr lang="en-US" sz="6400" dirty="0" smtClean="0">
                <a:solidFill>
                  <a:srgbClr val="00B05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6400" dirty="0" smtClean="0">
                <a:solidFill>
                  <a:srgbClr val="00B05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ក្នុង</a:t>
            </a:r>
            <a:r>
              <a:rPr lang="km-KH" sz="6400" dirty="0">
                <a:solidFill>
                  <a:srgbClr val="00B05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ការធ្វើដូច</a:t>
            </a:r>
            <a:r>
              <a:rPr lang="km-KH" sz="6400" dirty="0" smtClean="0">
                <a:solidFill>
                  <a:srgbClr val="00B05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មនុស្សក្នុងរៀនសូត្រ និងការងារផ្សេង</a:t>
            </a:r>
            <a:endParaRPr lang="en-US" sz="6400" dirty="0" smtClean="0">
              <a:solidFill>
                <a:srgbClr val="00B050"/>
              </a:solidFill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endParaRPr lang="en-US" sz="64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</a:t>
            </a:r>
            <a:r>
              <a:rPr lang="en-US" sz="4800" dirty="0" smtClean="0">
                <a:solidFill>
                  <a:schemeClr val="bg1"/>
                </a:solidFill>
              </a:rPr>
              <a:t>AI 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97" y="5048518"/>
            <a:ext cx="58483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17611"/>
            <a:ext cx="8132294" cy="237181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             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ឬយើងអាចហៅបានម៉្យាងទៀត ថា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AI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 គឺជាសាខានៃវិទ្យាសាស្ត្រកុំព្យូទ័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រ </a:t>
            </a:r>
            <a:r>
              <a:rPr lang="ca-E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និងរ៉ូបូតទិចដើម្បើបង្កើតខួរក្បាលនៃម៉ាស៊ីន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ដែលបច្ចុប្បន្នគេប្រើ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Machine Leaning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.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</a:t>
            </a:r>
            <a:r>
              <a:rPr lang="en-US" sz="4800" dirty="0" smtClean="0">
                <a:solidFill>
                  <a:schemeClr val="bg1"/>
                </a:solidFill>
              </a:rPr>
              <a:t>AI 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Picture 6" descr="Image result for AI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300" y="3725620"/>
            <a:ext cx="5643764" cy="3132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3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17611"/>
            <a:ext cx="9394654" cy="2964238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            Artificial Intelligence </a:t>
            </a:r>
            <a:r>
              <a:rPr lang="km-KH" sz="2800" dirty="0"/>
              <a:t>ដែលគេស្គាល់ថា</a:t>
            </a:r>
            <a:r>
              <a:rPr lang="en-US" sz="2800" dirty="0"/>
              <a:t> AI </a:t>
            </a:r>
            <a:r>
              <a:rPr lang="km-KH" sz="2800" dirty="0"/>
              <a:t>គឺជាការធ្វើត្រាប់តាមឬក្លូននៃភាពវៃឆ្លាតរបស់មនុស្សដែលអនុញ្ញាតឱ្យម៉ាស៊ីនជាពិសេសប្រព័ន្ធកុំព្យួទ័រអាចអនុវត្តបានប្រកបដោយភាពវៃឆ្លាតបំផុត។ តើវាកើតឡើងយ៉ាងម៉េច</a:t>
            </a:r>
            <a:r>
              <a:rPr lang="km-KH" sz="2800" dirty="0" smtClean="0"/>
              <a:t>ទៅ </a:t>
            </a:r>
            <a:r>
              <a:rPr lang="en-US" sz="2800" dirty="0" smtClean="0"/>
              <a:t>? </a:t>
            </a:r>
            <a:r>
              <a:rPr lang="km-KH" sz="2800" dirty="0" smtClean="0"/>
              <a:t>ដូច្នេះជា</a:t>
            </a:r>
            <a:r>
              <a:rPr lang="km-KH" sz="2800" dirty="0"/>
              <a:t>មូលដ្ឋានប្រព័ន្ធ </a:t>
            </a:r>
            <a:r>
              <a:rPr lang="en-US" sz="2800" dirty="0"/>
              <a:t>AI </a:t>
            </a:r>
            <a:r>
              <a:rPr lang="km-KH" sz="2800" dirty="0"/>
              <a:t>យល់ពីបរិយាកាសរបស់វាតាមរបៀបមួយដែលជួយដល់ការវិភាគខ្លួនឯងក្នុងការបង្កើនឱកាស</a:t>
            </a:r>
            <a:r>
              <a:rPr lang="km-KH" sz="2800" dirty="0" smtClean="0"/>
              <a:t>ជោគជ័យ ។</a:t>
            </a:r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km-KH" sz="4800" dirty="0">
                <a:solidFill>
                  <a:schemeClr val="bg1"/>
                </a:solidFill>
              </a:rPr>
              <a:t>ដូចម្តេចដែលហៅថា </a:t>
            </a:r>
            <a:r>
              <a:rPr lang="en-US" sz="4800" dirty="0">
                <a:solidFill>
                  <a:schemeClr val="bg1"/>
                </a:solidFill>
              </a:rPr>
              <a:t>AI 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643" y="4216677"/>
            <a:ext cx="4695686" cy="26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9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Language Used For </a:t>
            </a:r>
            <a:r>
              <a:rPr lang="en-US" sz="4800" dirty="0" smtClean="0">
                <a:solidFill>
                  <a:schemeClr val="bg1"/>
                </a:solidFill>
              </a:rPr>
              <a:t>AI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8811" y="1906072"/>
            <a:ext cx="56538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400" dirty="0" smtClean="0"/>
              <a:t>Lisp </a:t>
            </a:r>
          </a:p>
          <a:p>
            <a:pPr marL="285750" indent="-285750">
              <a:buFontTx/>
              <a:buChar char="-"/>
            </a:pPr>
            <a:r>
              <a:rPr lang="en-US" sz="4400" dirty="0" smtClean="0"/>
              <a:t>Prolog</a:t>
            </a:r>
          </a:p>
          <a:p>
            <a:pPr marL="285750" indent="-285750">
              <a:buFontTx/>
              <a:buChar char="-"/>
            </a:pPr>
            <a:r>
              <a:rPr lang="en-US" sz="4400" dirty="0" smtClean="0"/>
              <a:t>Python</a:t>
            </a:r>
          </a:p>
          <a:p>
            <a:pPr marL="285750" indent="-285750">
              <a:buFontTx/>
              <a:buChar char="-"/>
            </a:pPr>
            <a:r>
              <a:rPr lang="en-US" sz="4400" dirty="0" smtClean="0"/>
              <a:t>Java</a:t>
            </a:r>
          </a:p>
          <a:p>
            <a:pPr marL="285750" indent="-285750">
              <a:buFontTx/>
              <a:buChar char="-"/>
            </a:pPr>
            <a:r>
              <a:rPr lang="en-US" sz="4400" dirty="0" smtClean="0"/>
              <a:t>C++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988" y="2059098"/>
            <a:ext cx="51530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522" y="312313"/>
            <a:ext cx="10018713" cy="885423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Robotics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97737"/>
            <a:ext cx="10018713" cy="2021981"/>
          </a:xfrm>
        </p:spPr>
        <p:txBody>
          <a:bodyPr/>
          <a:lstStyle/>
          <a:p>
            <a:pPr marL="0" indent="0">
              <a:buNone/>
            </a:pPr>
            <a:r>
              <a:rPr lang="km-KH" dirty="0"/>
              <a:t>ដូចម្តេចដែលហៅថា </a:t>
            </a:r>
            <a:r>
              <a:rPr lang="en-US" dirty="0"/>
              <a:t>Robotics 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Robotics 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គឺជាសាខានៃ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Science 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និង វិស្វកម្ម ដែលទាក់ទងនឹងការបង្កើតរ៉ូបូត និងឧបករណ៍ឆ្លាតវៃដែលអាចមានចលនា និងអាចទទួលយល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ទិន្នន័យតាម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រយះតាម </a:t>
            </a:r>
            <a:r>
              <a:rPr lang="en-US" dirty="0">
                <a:latin typeface="Khmer OS" panose="02000500000000020004" pitchFamily="2" charset="0"/>
                <a:cs typeface="Khmer OS" panose="02000500000000020004" pitchFamily="2" charset="0"/>
              </a:rPr>
              <a:t>Sensor </a:t>
            </a:r>
            <a:r>
              <a:rPr lang="en-US">
                <a:latin typeface="Khmer OS" panose="02000500000000020004" pitchFamily="2" charset="0"/>
                <a:cs typeface="Khmer OS" panose="02000500000000020004" pitchFamily="2" charset="0"/>
              </a:rPr>
              <a:t>Input </a:t>
            </a:r>
            <a:r>
              <a:rPr lang="km-KH" smtClean="0">
                <a:latin typeface="Khmer OS" panose="02000500000000020004" pitchFamily="2" charset="0"/>
                <a:cs typeface="Khmer OS" panose="02000500000000020004" pitchFamily="2" charset="0"/>
              </a:rPr>
              <a:t>។ 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Image result for robotics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39" y="2910545"/>
            <a:ext cx="6517278" cy="367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91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522" y="312313"/>
            <a:ext cx="10018713" cy="885423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Robotics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97737"/>
            <a:ext cx="10018713" cy="3412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ដើម្បីធ្វើរ៉ូបូតទិចត្រូវមានចំណេះដឹងផ្នែក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:</a:t>
            </a:r>
          </a:p>
          <a:p>
            <a:pPr lvl="0"/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វិទ្យាសាស្រ្តកុំព្យូទ័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រ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វិស្វកម្មអគ្គិសនី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en-US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វិស្វកម្មមេកានិក 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វិស្វកម្មអេឡិចត្រូនិច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និងផ្នែកផ្សេងៗទៀត ។ 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How does AI Work With robotic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518" y="1906074"/>
            <a:ext cx="59340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89" y="1594884"/>
            <a:ext cx="9280933" cy="11096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RC </a:t>
            </a:r>
            <a:r>
              <a:rPr lang="en-US" sz="2800" dirty="0"/>
              <a:t>Robot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គឺជារ៉ូបូត ដែល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រត់តាមការបញ្ជារបស់មនុស្ស ដោយប្រើ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Remote Control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ជា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Smart Phone .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Review CR robots 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28" y="2854914"/>
            <a:ext cx="5379378" cy="40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17610"/>
            <a:ext cx="8132294" cy="4923903"/>
          </a:xfrm>
        </p:spPr>
        <p:txBody>
          <a:bodyPr>
            <a:normAutofit/>
          </a:bodyPr>
          <a:lstStyle/>
          <a:p>
            <a:pPr algn="l"/>
            <a:endParaRPr lang="en-US" sz="2800" dirty="0" smtClean="0"/>
          </a:p>
          <a:p>
            <a:pPr marL="457200" indent="-457200" algn="l">
              <a:buFontTx/>
              <a:buChar char="-"/>
            </a:pPr>
            <a:r>
              <a:rPr lang="en-US" sz="2800" dirty="0" smtClean="0"/>
              <a:t>Artificial </a:t>
            </a:r>
            <a:r>
              <a:rPr lang="en-US" sz="2800" dirty="0" err="1" smtClean="0"/>
              <a:t>Intelegence</a:t>
            </a:r>
            <a:r>
              <a:rPr lang="en-US" sz="2800" dirty="0" smtClean="0"/>
              <a:t>(AI)</a:t>
            </a:r>
          </a:p>
          <a:p>
            <a:pPr marL="457200" indent="-457200" algn="l">
              <a:buFontTx/>
              <a:buChar char="-"/>
            </a:pPr>
            <a:r>
              <a:rPr lang="en-US" sz="2800" dirty="0" smtClean="0"/>
              <a:t>Robotics</a:t>
            </a:r>
          </a:p>
          <a:p>
            <a:pPr marL="457200" indent="-457200" algn="l">
              <a:buFontTx/>
              <a:buChar char="-"/>
            </a:pPr>
            <a:r>
              <a:rPr lang="en-US" sz="2800" dirty="0" smtClean="0"/>
              <a:t>Obstacle Robots</a:t>
            </a:r>
          </a:p>
          <a:p>
            <a:pPr marL="457200" indent="-457200" algn="l">
              <a:buFontTx/>
              <a:buChar char="-"/>
            </a:pPr>
            <a:endParaRPr lang="en-US" sz="2800" dirty="0" smtClean="0"/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27895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Objective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90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792" y="1035059"/>
            <a:ext cx="2478580" cy="1495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21" y="890394"/>
            <a:ext cx="2106388" cy="16587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61" y="2549175"/>
            <a:ext cx="2143125" cy="2143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78" y="4517927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33" y="4337557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90" y="1613060"/>
            <a:ext cx="707315" cy="3547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43" y="1542398"/>
            <a:ext cx="707315" cy="354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44005">
            <a:off x="7716389" y="2672904"/>
            <a:ext cx="947014" cy="461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681">
            <a:off x="7379273" y="4011540"/>
            <a:ext cx="707315" cy="3547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41927">
            <a:off x="5165737" y="4230448"/>
            <a:ext cx="707315" cy="3547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9" r="29301"/>
          <a:stretch/>
        </p:blipFill>
        <p:spPr>
          <a:xfrm>
            <a:off x="516209" y="977923"/>
            <a:ext cx="1805934" cy="3142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4" t="14694" r="29160" b="46992"/>
          <a:stretch/>
        </p:blipFill>
        <p:spPr>
          <a:xfrm>
            <a:off x="1838433" y="600916"/>
            <a:ext cx="1571223" cy="10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2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94883"/>
            <a:ext cx="9280933" cy="2127111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Obstacle Avoiding Robot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គឺជារ៉ូបូត ដែលរត់លើផ្លូវត្រង់ ប៉ុន្តែនៅពេលដែលវាជួបនឹងវត្ថុដែលជាឧបសគ្គ នោះវានឹងគេចពីការប៉ះទង្គិចនឹងឧបសគ្គ។​ វាមានសមាសធាតុមួយចំនួនដែលធ្វើអោយវារត់តាមផ្លូវដែល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បាននិង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គេចពីការប៉ះទង្គិ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ច។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Obstacle Robot 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404" y="3261535"/>
            <a:ext cx="5267458" cy="36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2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9" y="1594883"/>
            <a:ext cx="8132294" cy="49239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Microcontroller :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ជាខួរក្បាលរបស់រ៉ូប៉ូត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ដែលគិត វិភាគ​គណនាតាមភាសា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​កូដទៅ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ជា​ភាសា ដែលរ៉ូប៉ូតអាចយល់់បាន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រួចបញ្ជាទៅ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Devices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 ដើម្បីធ្វើប្រតិបត្តការណ៍។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Components 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061" y="3425166"/>
            <a:ext cx="3133592" cy="329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653" y="3406434"/>
            <a:ext cx="3388983" cy="33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7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9" y="1594883"/>
            <a:ext cx="8132294" cy="49239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Ultrasonic Sensor: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នេះជាឧបករណ៍សំរាប់បញ្ជូនប្រេកង់សំឡេង ខ្ពស់យ៉ាងតិច</a:t>
            </a:r>
            <a:r>
              <a:rPr lang="en-US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20KHz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ហើយបន្ទាប់មកវាចាំទទួលសំឡេងដែលត្រលប់បក</a:t>
            </a:r>
            <a:r>
              <a:rPr lang="km-KH" altLang="en-US" sz="2800" dirty="0" smtClean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វិញ ។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​ </a:t>
            </a:r>
            <a:r>
              <a:rPr lang="en-US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ultrasonic sensor 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មាន </a:t>
            </a:r>
            <a:r>
              <a:rPr lang="en-US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pins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​ ចំនួន </a:t>
            </a:r>
            <a:r>
              <a:rPr lang="en-US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4 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មានដូចជា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 err="1"/>
              <a:t>Vcc</a:t>
            </a:r>
            <a:r>
              <a:rPr lang="en-US" sz="2800" dirty="0"/>
              <a:t> = 5V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/>
              <a:t>GND = Ground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/>
              <a:t>Trig = Pin of </a:t>
            </a:r>
            <a:r>
              <a:rPr lang="en-US" sz="2800" dirty="0" err="1"/>
              <a:t>Aduino</a:t>
            </a:r>
            <a:endParaRPr lang="en-US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/>
              <a:t>Echo = Pin of </a:t>
            </a:r>
            <a:r>
              <a:rPr lang="en-US" sz="2800" dirty="0" err="1"/>
              <a:t>Aduino</a:t>
            </a:r>
            <a:endParaRPr lang="en-US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Components </a:t>
            </a:r>
            <a:endParaRPr lang="en-US" sz="48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939845" y="266615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386" y="3357267"/>
            <a:ext cx="4940614" cy="30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0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9" y="1594883"/>
            <a:ext cx="8132294" cy="49239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Vcc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ភ្ជាប់ជាមួយ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 5v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របស់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Aduino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GND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ភ្ជាប់ជាមួយ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Gnd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របស់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Aduino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Trig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ភ្ជាប់ជាមួយ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របស់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Aduino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Echo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ភ្ជាប់ជាមួយ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របស់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Aduino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r>
              <a:rPr lang="en-US" sz="2800" dirty="0"/>
              <a:t>Example :</a:t>
            </a:r>
          </a:p>
          <a:p>
            <a:pPr algn="l"/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How to connect: 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12" y="4056833"/>
            <a:ext cx="6120888" cy="25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9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9" y="1594883"/>
            <a:ext cx="8132294" cy="4923903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ound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ត្រូវបានគេចែកជា​ ៣​ ប្រភេទ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Infrasound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: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ជាសំឡេងដែលបានប្រេកងទាបជាង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20Hz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វា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មានចំពោះសត្វ ដំរី​ ត្រីបាឡែន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-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ល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Audible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Frequencies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: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ជាសំឡេងដែលបានប្រេកង ពី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20Hz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ទៅ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20Khz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ដែល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ជាប្រេកងមនុស្សយើងអាចស្ដាប់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បាន ។</a:t>
            </a:r>
            <a:endParaRPr lang="km-KH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Ultrasound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: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ជា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សំឡេងដែលមានប្រេកងខ្ពស់ជា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20Khz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 ឡើង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ទៅ ។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090" y="521109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Sounds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832" y="5241701"/>
            <a:ext cx="5408741" cy="15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8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9" y="1594883"/>
            <a:ext cx="8132294" cy="49239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Trig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ដែល បញ្ជេញសំឡេងដែលមានប្រេកង់ខ្ពស់ដើម្បីទៅប៉ះនិង</a:t>
            </a:r>
            <a:r>
              <a:rPr lang="en-US" sz="2800" b="1" dirty="0">
                <a:ln w="0">
                  <a:solidFill>
                    <a:schemeClr val="bg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Obstacle </a:t>
            </a:r>
            <a:r>
              <a:rPr lang="km-KH" sz="2800" b="1" dirty="0">
                <a:ln w="0">
                  <a:solidFill>
                    <a:schemeClr val="bg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Echo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​​ ដែល ចាំទទូលសំឡេង ដែល ត្រលប់ពី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Obstacle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មកវិញ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ដំណើរការវាដូចជាសត្វក្រចៀវ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ដែលពេលវាហោះ ប្រើសំឡេងដើម្បីដឹងថាមានអ្វីនៅពីមុខវា រឺអត់។ហើយប្រេកង់របស់វាមានកំរិតខ្ពស់ដែលមនុស្សមិនអាចស្ដាប់លឺបាន</a:t>
            </a:r>
          </a:p>
          <a:p>
            <a:pPr algn="l"/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21109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Proccess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68" y="4857723"/>
            <a:ext cx="3943123" cy="200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8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350949"/>
            <a:ext cx="10018713" cy="6536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8" y="1167618"/>
            <a:ext cx="10459163" cy="5345723"/>
          </a:xfrm>
        </p:spPr>
        <p:txBody>
          <a:bodyPr>
            <a:normAutofit fontScale="40000" lnSpcReduction="20000"/>
          </a:bodyPr>
          <a:lstStyle/>
          <a:p>
            <a:pPr marL="514350" indent="-514350">
              <a:buAutoNum type="arabicPeriod"/>
            </a:pPr>
            <a:r>
              <a:rPr lang="en-US" sz="5900" dirty="0" smtClean="0"/>
              <a:t>Write a program to find distance between  ultrasonic sensor and object and displays it on serial monitor</a:t>
            </a:r>
          </a:p>
          <a:p>
            <a:pPr marL="514350" indent="-514350">
              <a:buFont typeface="Arial"/>
              <a:buAutoNum type="arabicPeriod"/>
            </a:pPr>
            <a:r>
              <a:rPr lang="en-US" sz="5900" dirty="0"/>
              <a:t>Write a program to </a:t>
            </a:r>
            <a:r>
              <a:rPr lang="en-US" sz="5900" dirty="0" smtClean="0"/>
              <a:t>use to :</a:t>
            </a:r>
          </a:p>
          <a:p>
            <a:pPr marL="0" indent="0">
              <a:buNone/>
            </a:pPr>
            <a:r>
              <a:rPr lang="en-US" sz="5900" dirty="0" smtClean="0"/>
              <a:t>       When HC-SR04 detect object led1 on</a:t>
            </a:r>
          </a:p>
          <a:p>
            <a:pPr marL="0" indent="0">
              <a:buNone/>
            </a:pPr>
            <a:r>
              <a:rPr lang="en-US" sz="5900" dirty="0"/>
              <a:t> </a:t>
            </a:r>
            <a:r>
              <a:rPr lang="en-US" sz="5900" dirty="0" smtClean="0"/>
              <a:t>      When </a:t>
            </a:r>
            <a:r>
              <a:rPr lang="en-US" sz="5900" dirty="0"/>
              <a:t>HC-SR04 </a:t>
            </a:r>
            <a:r>
              <a:rPr lang="en-US" sz="5900" dirty="0" smtClean="0"/>
              <a:t>do not detect </a:t>
            </a:r>
            <a:r>
              <a:rPr lang="en-US" sz="5900" dirty="0"/>
              <a:t>object </a:t>
            </a:r>
            <a:r>
              <a:rPr lang="en-US" sz="5900" dirty="0" smtClean="0"/>
              <a:t>led2 off</a:t>
            </a:r>
          </a:p>
          <a:p>
            <a:pPr marL="0" indent="0">
              <a:buNone/>
            </a:pPr>
            <a:endParaRPr lang="en-US" sz="5900" dirty="0"/>
          </a:p>
          <a:p>
            <a:pPr marL="0" indent="0">
              <a:buNone/>
            </a:pPr>
            <a:r>
              <a:rPr lang="en-US" sz="5900" dirty="0" smtClean="0"/>
              <a:t>3. Write </a:t>
            </a:r>
            <a:r>
              <a:rPr lang="en-US" sz="5900" dirty="0"/>
              <a:t>a program to find distance between  ultrasonic sensor and object and displays it </a:t>
            </a:r>
            <a:r>
              <a:rPr lang="en-US" sz="5900" dirty="0" smtClean="0"/>
              <a:t>LCD .</a:t>
            </a:r>
          </a:p>
          <a:p>
            <a:pPr marL="0" indent="0">
              <a:buNone/>
            </a:pPr>
            <a:r>
              <a:rPr lang="en-US" sz="5900" dirty="0" smtClean="0"/>
              <a:t>4. What is AI, Robotics , Computer Science, and </a:t>
            </a:r>
            <a:r>
              <a:rPr lang="en-US" sz="5900" dirty="0" err="1" smtClean="0"/>
              <a:t>Engenearing</a:t>
            </a:r>
            <a:r>
              <a:rPr lang="en-US" sz="5900" dirty="0" smtClean="0"/>
              <a:t> ?</a:t>
            </a:r>
          </a:p>
          <a:p>
            <a:pPr marL="0" indent="0">
              <a:buNone/>
            </a:pPr>
            <a:r>
              <a:rPr lang="en-US" sz="5900" dirty="0" smtClean="0"/>
              <a:t>5. What is difference between AI and Computer Science ?</a:t>
            </a:r>
          </a:p>
          <a:p>
            <a:pPr marL="0" indent="0">
              <a:buNone/>
            </a:pPr>
            <a:r>
              <a:rPr lang="en-US" sz="5900" dirty="0" smtClean="0"/>
              <a:t>6. Creates App used on smart phone to control Bluetooth control Lamp(Lesson 5)</a:t>
            </a:r>
            <a:endParaRPr lang="en-US" sz="5900" dirty="0"/>
          </a:p>
          <a:p>
            <a:pPr marL="514350" indent="-51435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653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976" y="2268794"/>
            <a:ext cx="10018713" cy="1752599"/>
          </a:xfrm>
        </p:spPr>
        <p:txBody>
          <a:bodyPr>
            <a:normAutofit/>
          </a:bodyPr>
          <a:lstStyle/>
          <a:p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382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94883"/>
            <a:ext cx="9280933" cy="224302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 smtClean="0"/>
              <a:t>	</a:t>
            </a:r>
            <a:r>
              <a:rPr lang="en-US" sz="2800" dirty="0" smtClean="0">
                <a:cs typeface="+mj-cs"/>
              </a:rPr>
              <a:t>AI </a:t>
            </a:r>
            <a:r>
              <a:rPr lang="en-US" sz="2800" dirty="0">
                <a:cs typeface="+mj-cs"/>
              </a:rPr>
              <a:t>robots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គឺមុខវិជ្ជាមួយតម្រូវអោយសិស្សានុសិស្សត្រូវសិក្សាយ៉ាងលម្អិត​ទៅលើផ្នែករូបូតទិច និង បញ្ញាសិប្បនិម្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មិត(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AI)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 ។ ជាមួយគ្នានេះផង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ដែរក៏ត្រូវសិក្សាអំពីពីសមាសភាគនៃ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AI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និង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Robotics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។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សិក្សា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ពីកម្មវិធីរបស់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AI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សំរាប់ដំណើរការរ៉ូបូត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2800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What is AI Robotics ? </a:t>
            </a:r>
            <a:endParaRPr lang="en-US" sz="4800" dirty="0"/>
          </a:p>
        </p:txBody>
      </p:sp>
      <p:pic>
        <p:nvPicPr>
          <p:cNvPr id="7" name="Picture 6" descr="VennDiagramRoboticsA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05" y="3387144"/>
            <a:ext cx="4218301" cy="3024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4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63" y="2026880"/>
            <a:ext cx="6181725" cy="4581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2090" y="527895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Components of AI robots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170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338000" y="1517608"/>
            <a:ext cx="9165022" cy="4923903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Line follower  and Obstacle robot ,</a:t>
            </a:r>
            <a:r>
              <a:rPr lang="en-US" sz="2800" dirty="0"/>
              <a:t> Humanoid talking robot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Type of AI Robots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00" y="2477542"/>
            <a:ext cx="4365242" cy="30040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104" y="2313637"/>
            <a:ext cx="3136280" cy="31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17610"/>
            <a:ext cx="8132294" cy="4923903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AI robots with face                             Open Cat robot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Type of AI Robots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762" y="2182767"/>
            <a:ext cx="4010025" cy="3857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7" y="2182766"/>
            <a:ext cx="600257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8" y="1517609"/>
            <a:ext cx="8132294" cy="492390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                       </a:t>
            </a:r>
            <a:r>
              <a:rPr lang="en-US" sz="2800" b="1" dirty="0" smtClean="0"/>
              <a:t>Robots </a:t>
            </a:r>
            <a:r>
              <a:rPr lang="en-US" sz="2800" b="1" dirty="0"/>
              <a:t>in medical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Type of AI Robots</a:t>
            </a:r>
            <a:endParaRPr lang="en-US" sz="4800" dirty="0"/>
          </a:p>
        </p:txBody>
      </p:sp>
      <p:pic>
        <p:nvPicPr>
          <p:cNvPr id="2050" name="Picture 2" descr="Image result for Ai robots in raspber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07" y="1984656"/>
            <a:ext cx="5032375" cy="28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90" y="1984656"/>
            <a:ext cx="3041215" cy="38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8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of AI Robots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3" y="2016549"/>
            <a:ext cx="4469304" cy="2974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56" y="1942599"/>
            <a:ext cx="4534375" cy="25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of AI Robots</a:t>
            </a:r>
            <a:endParaRPr lang="en-US" sz="4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56" y="1942599"/>
            <a:ext cx="4080926" cy="40809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30" y="2423312"/>
            <a:ext cx="4688406" cy="31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1287</TotalTime>
  <Words>691</Words>
  <Application>Microsoft Office PowerPoint</Application>
  <PresentationFormat>Widescreen</PresentationFormat>
  <Paragraphs>89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Algerian</vt:lpstr>
      <vt:lpstr>Arial</vt:lpstr>
      <vt:lpstr>Corbel</vt:lpstr>
      <vt:lpstr>DaunPenh</vt:lpstr>
      <vt:lpstr>Khmer OS</vt:lpstr>
      <vt:lpstr>Moul</vt:lpstr>
      <vt:lpstr>Wingdings</vt:lpstr>
      <vt:lpstr>Parallax</vt:lpstr>
      <vt:lpstr>សាកលវិទ្យាល័យ​ ភូមិន្ទភ្នំពេញ មហាវិទ្យាល័យវិទ្យាសាស្រ្ត ដេប៉ាតតឺម៉ង់កុំព្យូទ័រ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Robotics</vt:lpstr>
      <vt:lpstr>Robotics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សាកលវិទ្យាល័យ​ ភូមិន្ទភ្នំពេញ</dc:title>
  <dc:creator>Molida Loeung</dc:creator>
  <cp:lastModifiedBy>Windows User</cp:lastModifiedBy>
  <cp:revision>178</cp:revision>
  <dcterms:created xsi:type="dcterms:W3CDTF">2017-04-21T02:24:55Z</dcterms:created>
  <dcterms:modified xsi:type="dcterms:W3CDTF">2021-04-27T03:28:50Z</dcterms:modified>
</cp:coreProperties>
</file>